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9"/>
  </p:notesMasterIdLst>
  <p:handoutMasterIdLst>
    <p:handoutMasterId r:id="rId30"/>
  </p:handoutMasterIdLst>
  <p:sldIdLst>
    <p:sldId id="269" r:id="rId5"/>
    <p:sldId id="256" r:id="rId6"/>
    <p:sldId id="258" r:id="rId7"/>
    <p:sldId id="1533" r:id="rId8"/>
    <p:sldId id="2076136276" r:id="rId9"/>
    <p:sldId id="2076136278" r:id="rId10"/>
    <p:sldId id="2076136279" r:id="rId11"/>
    <p:sldId id="2076136280" r:id="rId12"/>
    <p:sldId id="2076136281" r:id="rId13"/>
    <p:sldId id="2076136285" r:id="rId14"/>
    <p:sldId id="2076136286" r:id="rId15"/>
    <p:sldId id="2076136287" r:id="rId16"/>
    <p:sldId id="2076136282" r:id="rId17"/>
    <p:sldId id="2076136288" r:id="rId18"/>
    <p:sldId id="2076136292" r:id="rId19"/>
    <p:sldId id="2076136289" r:id="rId20"/>
    <p:sldId id="2076136290" r:id="rId21"/>
    <p:sldId id="2076136283" r:id="rId22"/>
    <p:sldId id="2076136284" r:id="rId23"/>
    <p:sldId id="2076136293" r:id="rId24"/>
    <p:sldId id="2076136294" r:id="rId25"/>
    <p:sldId id="2076136295" r:id="rId26"/>
    <p:sldId id="2076136296" r:id="rId27"/>
    <p:sldId id="2076136275" r:id="rId2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 content" id="{F8FC4E58-4B95-412B-BB13-0CB9B192F7F4}">
          <p14:sldIdLst>
            <p14:sldId id="269"/>
            <p14:sldId id="256"/>
            <p14:sldId id="258"/>
            <p14:sldId id="1533"/>
            <p14:sldId id="2076136276"/>
            <p14:sldId id="2076136278"/>
            <p14:sldId id="2076136279"/>
            <p14:sldId id="2076136280"/>
            <p14:sldId id="2076136281"/>
            <p14:sldId id="2076136285"/>
            <p14:sldId id="2076136286"/>
            <p14:sldId id="2076136287"/>
            <p14:sldId id="2076136282"/>
            <p14:sldId id="2076136288"/>
            <p14:sldId id="2076136292"/>
            <p14:sldId id="2076136289"/>
            <p14:sldId id="2076136290"/>
            <p14:sldId id="2076136283"/>
            <p14:sldId id="2076136284"/>
            <p14:sldId id="2076136293"/>
            <p14:sldId id="2076136294"/>
            <p14:sldId id="2076136295"/>
            <p14:sldId id="2076136296"/>
            <p14:sldId id="2076136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S::vesaj@microsoft.com::c7243be1-99a3-4752-ab2a-0cf698cf8236" providerId="AD"/>
      </p:ext>
    </p:extLst>
  </p:cmAuthor>
  <p:cmAuthor id="5" name="Denise Trabona" initials="DT" lastIdx="94" clrIdx="5">
    <p:extLst>
      <p:ext uri="{19B8F6BF-5375-455C-9EA6-DF929625EA0E}">
        <p15:presenceInfo xmlns:p15="http://schemas.microsoft.com/office/powerpoint/2012/main" userId="S::denisetr@microsoft.com::2d13634b-153a-4e9a-9a6f-fd7c460b6d72" providerId="AD"/>
      </p:ext>
    </p:extLst>
  </p:cmAuthor>
  <p:cmAuthor id="6" name="Hugo Bernier" initials="HB" lastIdx="1" clrIdx="6">
    <p:extLst>
      <p:ext uri="{19B8F6BF-5375-455C-9EA6-DF929625EA0E}">
        <p15:presenceInfo xmlns:p15="http://schemas.microsoft.com/office/powerpoint/2012/main" userId="Hugo Bern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400"/>
    <a:srgbClr val="0078D4"/>
    <a:srgbClr val="47291F"/>
    <a:srgbClr val="140D0D"/>
    <a:srgbClr val="4B2F24"/>
    <a:srgbClr val="008575"/>
    <a:srgbClr val="025C5F"/>
    <a:srgbClr val="267F82"/>
    <a:srgbClr val="FFFFFF"/>
    <a:srgbClr val="4766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445CBF-A230-4D3C-B80F-ED11129BC421}" v="18" dt="2021-11-28T12:29:07.4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5"/>
    <p:restoredTop sz="94679"/>
  </p:normalViewPr>
  <p:slideViewPr>
    <p:cSldViewPr snapToGrid="0">
      <p:cViewPr varScale="1">
        <p:scale>
          <a:sx n="180" d="100"/>
          <a:sy n="180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11/29/21 12:16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11/29/21 12:15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63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11/29/21 12:15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65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 min demo to show https://aka.ms/m365pnp – to ensure that they all are aware of that URL and available assets.</a:t>
            </a:r>
            <a:endParaRPr lang="en-FI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11/29/21 1:36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13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11/29/21 12:15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0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wo people sitting on a chair&#10;&#10;Description automatically generated">
            <a:extLst>
              <a:ext uri="{FF2B5EF4-FFF2-40B4-BE49-F238E27FC236}">
                <a16:creationId xmlns:a16="http://schemas.microsoft.com/office/drawing/2014/main" id="{90C45F0F-521A-477E-8EB4-5B421E9DA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0"/>
            <a:ext cx="10491788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prstGeom prst="rect">
            <a:avLst/>
          </a:prstGeo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4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30792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33578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41961"/>
          </a:xfrm>
        </p:spPr>
        <p:txBody>
          <a:bodyPr>
            <a:sp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08114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41961"/>
          </a:xfrm>
        </p:spPr>
        <p:txBody>
          <a:bodyPr>
            <a:spAutoFit/>
          </a:bodyPr>
          <a:lstStyle>
            <a:lvl1pPr>
              <a:defRPr sz="3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17216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502766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92621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465016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2400">
                <a:solidFill>
                  <a:schemeClr val="accent1"/>
                </a:solidFill>
              </a:defRPr>
            </a:lvl1pPr>
            <a:lvl2pPr marL="531166" indent="-233195">
              <a:defRPr sz="1600"/>
            </a:lvl2pPr>
            <a:lvl3pPr marL="699585" indent="-168419">
              <a:tabLst/>
              <a:defRPr sz="1400"/>
            </a:lvl3pPr>
            <a:lvl4pPr marL="880958" indent="-181374">
              <a:defRPr sz="1200"/>
            </a:lvl4pPr>
            <a:lvl5pPr marL="1049377" indent="-168419">
              <a:tabLst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465016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2400">
                <a:solidFill>
                  <a:schemeClr val="accent1"/>
                </a:solidFill>
              </a:defRPr>
            </a:lvl1pPr>
            <a:lvl2pPr marL="531166" indent="-233195">
              <a:defRPr sz="1600"/>
            </a:lvl2pPr>
            <a:lvl3pPr marL="699585" indent="-168419">
              <a:tabLst/>
              <a:defRPr sz="1400"/>
            </a:lvl3pPr>
            <a:lvl4pPr marL="880958" indent="-181374">
              <a:defRPr sz="1200"/>
            </a:lvl4pPr>
            <a:lvl5pPr marL="1049377" indent="-168419">
              <a:tabLst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93508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465016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2400"/>
            </a:lvl1pPr>
            <a:lvl2pPr marL="531166" indent="-233195">
              <a:defRPr sz="1600"/>
            </a:lvl2pPr>
            <a:lvl3pPr marL="699585" indent="-168419">
              <a:tabLst/>
              <a:defRPr sz="1400"/>
            </a:lvl3pPr>
            <a:lvl4pPr marL="880958" indent="-181374">
              <a:defRPr sz="1200"/>
            </a:lvl4pPr>
            <a:lvl5pPr marL="1049377" indent="-168419">
              <a:tabLst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465016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2400"/>
            </a:lvl1pPr>
            <a:lvl2pPr marL="531166" indent="-233195">
              <a:defRPr sz="1600"/>
            </a:lvl2pPr>
            <a:lvl3pPr marL="699585" indent="-168419">
              <a:tabLst/>
              <a:defRPr sz="1400"/>
            </a:lvl3pPr>
            <a:lvl4pPr marL="880958" indent="-181374">
              <a:defRPr sz="1200"/>
            </a:lvl4pPr>
            <a:lvl5pPr marL="1049377" indent="-168419">
              <a:tabLst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7944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3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  <a:prstGeom prst="rect">
            <a:avLst/>
          </a:prstGeo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5170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1351217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person, way, sidewalk&#10;&#10;Description automatically generated">
            <a:extLst>
              <a:ext uri="{FF2B5EF4-FFF2-40B4-BE49-F238E27FC236}">
                <a16:creationId xmlns:a16="http://schemas.microsoft.com/office/drawing/2014/main" id="{0852689A-DA2D-41D3-8C35-BB73EB030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6"/>
            <a:ext cx="12436475" cy="699516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prstGeom prst="rect">
            <a:avLst/>
          </a:prstGeo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83395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ssion Feed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1418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3B5E89D5-DA86-46C3-BBA4-D4EFA06FA7F6}"/>
              </a:ext>
            </a:extLst>
          </p:cNvPr>
          <p:cNvSpPr/>
          <p:nvPr userDrawn="1"/>
        </p:nvSpPr>
        <p:spPr bwMode="auto">
          <a:xfrm>
            <a:off x="0" y="1656713"/>
            <a:ext cx="12436475" cy="1094467"/>
          </a:xfrm>
          <a:prstGeom prst="rect">
            <a:avLst/>
          </a:prstGeom>
          <a:solidFill>
            <a:srgbClr val="A5416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2244" err="1">
              <a:solidFill>
                <a:srgbClr val="FED927"/>
              </a:solidFill>
              <a:latin typeface="Myriad Pro Cond" panose="020B0506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5251" y="1839552"/>
            <a:ext cx="11305973" cy="728789"/>
          </a:xfrm>
        </p:spPr>
        <p:txBody>
          <a:bodyPr tIns="0" bIns="0" anchor="ctr" anchorCtr="0">
            <a:normAutofit/>
          </a:bodyPr>
          <a:lstStyle>
            <a:lvl1pPr algn="ctr">
              <a:defRPr sz="4488" cap="small" baseline="0">
                <a:solidFill>
                  <a:schemeClr val="bg1"/>
                </a:solidFill>
                <a:latin typeface="Myriad Pro Cond" panose="020B0506030403020204" pitchFamily="34" charset="0"/>
              </a:defRPr>
            </a:lvl1pPr>
          </a:lstStyle>
          <a:p>
            <a:r>
              <a:rPr lang="en-US"/>
              <a:t>Session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2515F77-EBAE-4CD9-BB9D-D2F6D0DEB9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6271" y="4999158"/>
            <a:ext cx="5823935" cy="1384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AFBA70-FAFC-4EE1-9B8B-376DD7327C93}"/>
              </a:ext>
            </a:extLst>
          </p:cNvPr>
          <p:cNvSpPr txBox="1"/>
          <p:nvPr userDrawn="1"/>
        </p:nvSpPr>
        <p:spPr>
          <a:xfrm>
            <a:off x="0" y="6528265"/>
            <a:ext cx="12436475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36" b="1">
                <a:solidFill>
                  <a:schemeClr val="bg1"/>
                </a:solidFill>
                <a:latin typeface="Myriad Pro Cond" panose="020B0506030403020204" pitchFamily="34" charset="0"/>
              </a:rPr>
              <a:t>29</a:t>
            </a:r>
            <a:r>
              <a:rPr lang="en-US" sz="1836" b="1" baseline="30000">
                <a:solidFill>
                  <a:schemeClr val="bg1"/>
                </a:solidFill>
                <a:latin typeface="Myriad Pro Cond" panose="020B0506030403020204" pitchFamily="34" charset="0"/>
              </a:rPr>
              <a:t>TH</a:t>
            </a:r>
            <a:r>
              <a:rPr lang="en-US" sz="1836" b="1">
                <a:solidFill>
                  <a:schemeClr val="bg1"/>
                </a:solidFill>
                <a:latin typeface="Myriad Pro Cond" panose="020B0506030403020204" pitchFamily="34" charset="0"/>
              </a:rPr>
              <a:t> NOVEMBER – 1</a:t>
            </a:r>
            <a:r>
              <a:rPr lang="en-US" sz="1836" b="1" baseline="30000">
                <a:solidFill>
                  <a:schemeClr val="bg1"/>
                </a:solidFill>
                <a:latin typeface="Myriad Pro Cond" panose="020B0506030403020204" pitchFamily="34" charset="0"/>
              </a:rPr>
              <a:t>ST</a:t>
            </a:r>
            <a:r>
              <a:rPr lang="en-US" sz="1836" b="1">
                <a:solidFill>
                  <a:schemeClr val="bg1"/>
                </a:solidFill>
                <a:latin typeface="Myriad Pro Cond" panose="020B0506030403020204" pitchFamily="34" charset="0"/>
              </a:rPr>
              <a:t> DECEMBER 2021</a:t>
            </a:r>
            <a:endParaRPr lang="en-GB" sz="1836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2450BB8-755C-4AAF-9D47-063FA4E61DF0}"/>
              </a:ext>
            </a:extLst>
          </p:cNvPr>
          <p:cNvSpPr txBox="1">
            <a:spLocks/>
          </p:cNvSpPr>
          <p:nvPr userDrawn="1"/>
        </p:nvSpPr>
        <p:spPr>
          <a:xfrm>
            <a:off x="2454411" y="2934019"/>
            <a:ext cx="9643499" cy="1550164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Myriad Pro Cond" panose="020B0506030403020204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Myriad Pro Cond" panose="020B0506030403020204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62626"/>
                </a:solidFill>
                <a:latin typeface="Myriad Pro Cond" panose="020B0506030403020204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62626"/>
                </a:solidFill>
                <a:latin typeface="Myriad Pro Cond" panose="020B0506030403020204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62626"/>
                </a:solidFill>
                <a:latin typeface="Myriad Pro Cond" panose="020B0506030403020204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408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146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436475" cy="6594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80" b="1">
                <a:solidFill>
                  <a:schemeClr val="bg1"/>
                </a:solidFill>
                <a:latin typeface="Myriad Pro Cond" panose="020B0506030403020204" pitchFamily="34" charset="0"/>
              </a:rPr>
              <a:t> ♡ DIAMOND AND PLATINUM SPONSORS ♡</a:t>
            </a:r>
            <a:endParaRPr lang="en-US" sz="1836" b="1">
              <a:solidFill>
                <a:schemeClr val="bg1"/>
              </a:solidFill>
              <a:latin typeface="Myriad Pro Cond" panose="020B0506030403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131F648-82CF-42B8-B0C8-07DC544406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5" y="107633"/>
            <a:ext cx="681745" cy="444155"/>
          </a:xfrm>
          <a:prstGeom prst="rect">
            <a:avLst/>
          </a:prstGeom>
        </p:spPr>
      </p:pic>
      <p:pic>
        <p:nvPicPr>
          <p:cNvPr id="1026" name="Picture 2" descr="Experts Inside AG">
            <a:extLst>
              <a:ext uri="{FF2B5EF4-FFF2-40B4-BE49-F238E27FC236}">
                <a16:creationId xmlns:a16="http://schemas.microsoft.com/office/drawing/2014/main" id="{341B85F0-E857-4DBC-88C3-5AA6D6EB1D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921" y="742413"/>
            <a:ext cx="2098393" cy="11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BCON">
            <a:extLst>
              <a:ext uri="{FF2B5EF4-FFF2-40B4-BE49-F238E27FC236}">
                <a16:creationId xmlns:a16="http://schemas.microsoft.com/office/drawing/2014/main" id="{53B2F76C-8C5F-4482-94B7-F25F9CD02F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492" y="742413"/>
            <a:ext cx="2098393" cy="11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eepit A/S">
            <a:extLst>
              <a:ext uri="{FF2B5EF4-FFF2-40B4-BE49-F238E27FC236}">
                <a16:creationId xmlns:a16="http://schemas.microsoft.com/office/drawing/2014/main" id="{8BE66735-4AF4-45B7-85F4-ADDD8F72F3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062" y="742413"/>
            <a:ext cx="2098393" cy="11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ORTO">
            <a:extLst>
              <a:ext uri="{FF2B5EF4-FFF2-40B4-BE49-F238E27FC236}">
                <a16:creationId xmlns:a16="http://schemas.microsoft.com/office/drawing/2014/main" id="{5A8843EC-118C-4866-9089-865924CF9B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921" y="1812778"/>
            <a:ext cx="2098393" cy="11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eanIX GmbH">
            <a:extLst>
              <a:ext uri="{FF2B5EF4-FFF2-40B4-BE49-F238E27FC236}">
                <a16:creationId xmlns:a16="http://schemas.microsoft.com/office/drawing/2014/main" id="{2FC8D4FD-97B2-46EB-9EC3-E6B5B14D0B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492" y="1812778"/>
            <a:ext cx="2098393" cy="11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eam Software ">
            <a:extLst>
              <a:ext uri="{FF2B5EF4-FFF2-40B4-BE49-F238E27FC236}">
                <a16:creationId xmlns:a16="http://schemas.microsoft.com/office/drawing/2014/main" id="{C1BF583D-F854-47FA-B6CE-05002C44AE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138" y="1841838"/>
            <a:ext cx="2098393" cy="11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icrosoft">
            <a:extLst>
              <a:ext uri="{FF2B5EF4-FFF2-40B4-BE49-F238E27FC236}">
                <a16:creationId xmlns:a16="http://schemas.microsoft.com/office/drawing/2014/main" id="{63EABBD3-4ECC-4B2D-985C-E8752E6523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652" y="3061115"/>
            <a:ext cx="1573794" cy="82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Germany">
            <a:extLst>
              <a:ext uri="{FF2B5EF4-FFF2-40B4-BE49-F238E27FC236}">
                <a16:creationId xmlns:a16="http://schemas.microsoft.com/office/drawing/2014/main" id="{5028AD97-4DCC-4E05-914E-6DCA7B7A99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36" y="3061115"/>
            <a:ext cx="1573794" cy="82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jor League SharePoint (VOI Service)">
            <a:extLst>
              <a:ext uri="{FF2B5EF4-FFF2-40B4-BE49-F238E27FC236}">
                <a16:creationId xmlns:a16="http://schemas.microsoft.com/office/drawing/2014/main" id="{81FDDC78-E3EB-4775-B084-C6F94991B7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433" y="3061115"/>
            <a:ext cx="1573794" cy="82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ox42">
            <a:extLst>
              <a:ext uri="{FF2B5EF4-FFF2-40B4-BE49-F238E27FC236}">
                <a16:creationId xmlns:a16="http://schemas.microsoft.com/office/drawing/2014/main" id="{4C9FB68A-5528-4291-B4DC-9CFF9728FD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974" y="4181312"/>
            <a:ext cx="1398929" cy="73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hareGate">
            <a:extLst>
              <a:ext uri="{FF2B5EF4-FFF2-40B4-BE49-F238E27FC236}">
                <a16:creationId xmlns:a16="http://schemas.microsoft.com/office/drawing/2014/main" id="{5D882C9B-3FD4-4276-91CF-85B0183835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80" y="4181312"/>
            <a:ext cx="1398929" cy="73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vePoint Deutschland GmbH">
            <a:extLst>
              <a:ext uri="{FF2B5EF4-FFF2-40B4-BE49-F238E27FC236}">
                <a16:creationId xmlns:a16="http://schemas.microsoft.com/office/drawing/2014/main" id="{1012A510-225F-477C-8D05-9212A910CE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386" y="4174561"/>
            <a:ext cx="1398929" cy="73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oreView">
            <a:extLst>
              <a:ext uri="{FF2B5EF4-FFF2-40B4-BE49-F238E27FC236}">
                <a16:creationId xmlns:a16="http://schemas.microsoft.com/office/drawing/2014/main" id="{71349042-DB1D-48C7-A964-C382B03B54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91" y="4157875"/>
            <a:ext cx="1398929" cy="73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FireStart">
            <a:extLst>
              <a:ext uri="{FF2B5EF4-FFF2-40B4-BE49-F238E27FC236}">
                <a16:creationId xmlns:a16="http://schemas.microsoft.com/office/drawing/2014/main" id="{CEFCC70D-013A-40FE-924D-4DFF6D3A7E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797" y="4181312"/>
            <a:ext cx="1398929" cy="73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skybow">
            <a:extLst>
              <a:ext uri="{FF2B5EF4-FFF2-40B4-BE49-F238E27FC236}">
                <a16:creationId xmlns:a16="http://schemas.microsoft.com/office/drawing/2014/main" id="{3A03CFF7-B9C3-4A50-A448-0C578E9677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974" y="5205998"/>
            <a:ext cx="1398929" cy="73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BCC">
            <a:extLst>
              <a:ext uri="{FF2B5EF4-FFF2-40B4-BE49-F238E27FC236}">
                <a16:creationId xmlns:a16="http://schemas.microsoft.com/office/drawing/2014/main" id="{5CE9C1A7-D9EC-4F04-82E1-58698F76D9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80" y="5205998"/>
            <a:ext cx="1398929" cy="73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panagenda">
            <a:extLst>
              <a:ext uri="{FF2B5EF4-FFF2-40B4-BE49-F238E27FC236}">
                <a16:creationId xmlns:a16="http://schemas.microsoft.com/office/drawing/2014/main" id="{606A4EFA-D5FE-4E25-A1FD-740F9769D8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385" y="5194344"/>
            <a:ext cx="1398929" cy="73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Nintex">
            <a:extLst>
              <a:ext uri="{FF2B5EF4-FFF2-40B4-BE49-F238E27FC236}">
                <a16:creationId xmlns:a16="http://schemas.microsoft.com/office/drawing/2014/main" id="{926D5104-75A1-4B93-B455-0DF22948F3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91" y="5177166"/>
            <a:ext cx="1398929" cy="73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Alight Consulting GmbH">
            <a:extLst>
              <a:ext uri="{FF2B5EF4-FFF2-40B4-BE49-F238E27FC236}">
                <a16:creationId xmlns:a16="http://schemas.microsoft.com/office/drawing/2014/main" id="{5F0AEC46-932A-4D13-9519-97FB8A2A03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797" y="5177166"/>
            <a:ext cx="1398929" cy="73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adesso SE">
            <a:extLst>
              <a:ext uri="{FF2B5EF4-FFF2-40B4-BE49-F238E27FC236}">
                <a16:creationId xmlns:a16="http://schemas.microsoft.com/office/drawing/2014/main" id="{5177B998-45C9-4D05-ACC6-4E36DEAB56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974" y="6121260"/>
            <a:ext cx="1398929" cy="73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CGI Deutschland B.V. &amp; Co KG">
            <a:extLst>
              <a:ext uri="{FF2B5EF4-FFF2-40B4-BE49-F238E27FC236}">
                <a16:creationId xmlns:a16="http://schemas.microsoft.com/office/drawing/2014/main" id="{B6AF928B-7003-459A-9A62-55974D7FFD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80" y="6121260"/>
            <a:ext cx="1398929" cy="73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nfinity Share GmbH">
            <a:extLst>
              <a:ext uri="{FF2B5EF4-FFF2-40B4-BE49-F238E27FC236}">
                <a16:creationId xmlns:a16="http://schemas.microsoft.com/office/drawing/2014/main" id="{A2CFAC97-A939-44B0-80E5-85E3B628D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384" y="6121260"/>
            <a:ext cx="1398929" cy="73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Netmail EMEA GmbH">
            <a:extLst>
              <a:ext uri="{FF2B5EF4-FFF2-40B4-BE49-F238E27FC236}">
                <a16:creationId xmlns:a16="http://schemas.microsoft.com/office/drawing/2014/main" id="{3386226E-7B97-4E6F-B5E7-6592764B23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91" y="6065584"/>
            <a:ext cx="1398929" cy="73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Quest">
            <a:extLst>
              <a:ext uri="{FF2B5EF4-FFF2-40B4-BE49-F238E27FC236}">
                <a16:creationId xmlns:a16="http://schemas.microsoft.com/office/drawing/2014/main" id="{D4D4A86F-AC0A-4587-AE1B-DB8EB01699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797" y="6065584"/>
            <a:ext cx="1398929" cy="73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7D09980-B261-4AEF-B76C-F48DCA9930BE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6" y="50791"/>
            <a:ext cx="935848" cy="50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9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ra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53714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89282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5" r:id="rId1"/>
    <p:sldLayoutId id="2147484240" r:id="rId2"/>
    <p:sldLayoutId id="2147484529" r:id="rId3"/>
    <p:sldLayoutId id="2147484530" r:id="rId4"/>
    <p:sldLayoutId id="2147484531" r:id="rId5"/>
    <p:sldLayoutId id="2147484532" r:id="rId6"/>
    <p:sldLayoutId id="2147484533" r:id="rId7"/>
    <p:sldLayoutId id="2147484535" r:id="rId8"/>
    <p:sldLayoutId id="2147484251" r:id="rId9"/>
    <p:sldLayoutId id="2147484548" r:id="rId10"/>
    <p:sldLayoutId id="2147484536" r:id="rId11"/>
    <p:sldLayoutId id="2147484540" r:id="rId12"/>
    <p:sldLayoutId id="2147484541" r:id="rId13"/>
    <p:sldLayoutId id="2147484542" r:id="rId14"/>
    <p:sldLayoutId id="2147484543" r:id="rId15"/>
    <p:sldLayoutId id="2147484544" r:id="rId16"/>
    <p:sldLayoutId id="2147484545" r:id="rId17"/>
    <p:sldLayoutId id="2147484546" r:id="rId18"/>
    <p:sldLayoutId id="2147484299" r:id="rId19"/>
    <p:sldLayoutId id="2147484560" r:id="rId20"/>
    <p:sldLayoutId id="2147484561" r:id="rId21"/>
    <p:sldLayoutId id="2147484562" r:id="rId22"/>
    <p:sldLayoutId id="2147484563" r:id="rId23"/>
    <p:sldLayoutId id="2147484554" r:id="rId24"/>
    <p:sldLayoutId id="2147484555" r:id="rId25"/>
    <p:sldLayoutId id="2147484556" r:id="rId26"/>
    <p:sldLayoutId id="2147484557" r:id="rId27"/>
    <p:sldLayoutId id="2147484558" r:id="rId28"/>
    <p:sldLayoutId id="2147484559" r:id="rId29"/>
    <p:sldLayoutId id="2147484549" r:id="rId30"/>
    <p:sldLayoutId id="2147484611" r:id="rId31"/>
    <p:sldLayoutId id="2147484616" r:id="rId32"/>
    <p:sldLayoutId id="2147484617" r:id="rId33"/>
    <p:sldLayoutId id="2147484618" r:id="rId3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150" baseline="0" dirty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ss-lang.com/documentation/at-rules/use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ss-lang.com/documentation/at-rules/us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ss-lang.com/documentation/at-rules/use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s-modules/css-modules" TargetMode="Externa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harepoint/dev/design/semantic_slots" TargetMode="External"/><Relationship Id="rId2" Type="http://schemas.openxmlformats.org/officeDocument/2006/relationships/hyperlink" Target="https://docs.microsoft.com/en-us/sharepoint/dev/spfx/use-theme-colors-in-your-customizations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n8d.at/how-to-make-css-variables-work-in-every-web-part-context" TargetMode="External"/><Relationship Id="rId4" Type="http://schemas.openxmlformats.org/officeDocument/2006/relationships/hyperlink" Target="https://docs.microsoft.com/en-us/sharepoint/dev/spfx/web-parts/guidance/supporting-section-background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--*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p/spfx-reference-scenarios/tree/main/samples/ace-teams-roomreservation" TargetMode="External"/><Relationship Id="rId2" Type="http://schemas.openxmlformats.org/officeDocument/2006/relationships/hyperlink" Target="https://lab.n8d.studio/htwoo/" TargetMode="Externa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github.com/pnp/spfx-reference-scenario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-d_SoCHeWE" TargetMode="Externa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9.jpeg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56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A60057-AF96-3742-A49E-C1A935C69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48" y="573577"/>
            <a:ext cx="11684578" cy="5350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361DE0-5241-B147-AE1E-A4DF30DC14F9}"/>
              </a:ext>
            </a:extLst>
          </p:cNvPr>
          <p:cNvSpPr txBox="1"/>
          <p:nvPr/>
        </p:nvSpPr>
        <p:spPr>
          <a:xfrm>
            <a:off x="3017519" y="5903716"/>
            <a:ext cx="739832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https://sass-lang.com/documentation/at-rules/use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5851866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60057-AF96-3742-A49E-C1A935C698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5948" y="819510"/>
            <a:ext cx="11684578" cy="4858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361DE0-5241-B147-AE1E-A4DF30DC14F9}"/>
              </a:ext>
            </a:extLst>
          </p:cNvPr>
          <p:cNvSpPr txBox="1"/>
          <p:nvPr/>
        </p:nvSpPr>
        <p:spPr>
          <a:xfrm>
            <a:off x="3017519" y="5903716"/>
            <a:ext cx="739832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https://sass-lang.com/documentation/at-rules/use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196319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60057-AF96-3742-A49E-C1A935C698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8633" y="819510"/>
            <a:ext cx="10319208" cy="4858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361DE0-5241-B147-AE1E-A4DF30DC14F9}"/>
              </a:ext>
            </a:extLst>
          </p:cNvPr>
          <p:cNvSpPr txBox="1"/>
          <p:nvPr/>
        </p:nvSpPr>
        <p:spPr>
          <a:xfrm>
            <a:off x="3017519" y="5903716"/>
            <a:ext cx="739832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https://sass-lang.com/documentation/at-rules/use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773725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472915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6DADC-FBBC-D54C-9CC4-E4B5EDA0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sz="4800" dirty="0"/>
              <a:t>CSS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4AC43-8227-7E45-8F0D-E2CB865CD5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780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T" dirty="0"/>
              <a:t>Helps to write scoped CSS by attaching a hash to each class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T" dirty="0"/>
              <a:t>Give JavaScript Developer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T" dirty="0"/>
              <a:t>Don’t use modules in sub components -&gt; Webpart Root, Extension Root, 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T" dirty="0"/>
              <a:t>Use partials instead – Problem with resonsive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https://github.com/css-modules/css-modules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13620989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6DADC-FBBC-D54C-9CC4-E4B5EDA0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sz="4800" dirty="0"/>
              <a:t>CSS Modules – Scope Helper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4AC43-8227-7E45-8F0D-E2CB865CD5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620174"/>
            <a:ext cx="11887200" cy="104644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T" dirty="0"/>
              <a:t>:global – Allows to define CSS classes at a global scope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T" dirty="0"/>
              <a:t>:local – Scopes it to current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E3536-5024-F341-822C-3D93DDDC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01" y="2824556"/>
            <a:ext cx="4559445" cy="3471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5FFD78-E759-FD42-A3E2-77200C7F2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765" y="2666614"/>
            <a:ext cx="4559444" cy="387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503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8655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36F8-9174-8443-B0F5-EE3890A7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Theming in Web Parts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68AF7-A6B5-6448-83C4-EC3DC2B2E2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2"/>
            <a:ext cx="11887200" cy="6173998"/>
          </a:xfrm>
        </p:spPr>
        <p:txBody>
          <a:bodyPr/>
          <a:lstStyle/>
          <a:p>
            <a:r>
              <a:rPr lang="en-GB" dirty="0">
                <a:hlinkClick r:id="rId2"/>
              </a:rPr>
              <a:t>Use theme colors in your customisation</a:t>
            </a:r>
            <a:endParaRPr lang="en-GB" dirty="0"/>
          </a:p>
          <a:p>
            <a:r>
              <a:rPr lang="en-GB" dirty="0"/>
              <a:t>background-</a:t>
            </a:r>
            <a:r>
              <a:rPr lang="en-GB" dirty="0" err="1"/>
              <a:t>color</a:t>
            </a:r>
            <a:r>
              <a:rPr lang="en-GB" dirty="0"/>
              <a:t>: "[theme: </a:t>
            </a:r>
            <a:r>
              <a:rPr lang="en-GB" dirty="0" err="1"/>
              <a:t>themeDark</a:t>
            </a:r>
            <a:r>
              <a:rPr lang="en-GB" dirty="0"/>
              <a:t>, default: #005a9e]";</a:t>
            </a:r>
          </a:p>
          <a:p>
            <a:endParaRPr lang="en-GB" dirty="0"/>
          </a:p>
          <a:p>
            <a:r>
              <a:rPr lang="en-GB" b="1" dirty="0">
                <a:hlinkClick r:id="rId3"/>
              </a:rPr>
              <a:t>Designing for section backgrounds using semantic slots</a:t>
            </a:r>
            <a:endParaRPr lang="en-GB" b="1" dirty="0"/>
          </a:p>
          <a:p>
            <a:endParaRPr lang="en-AT" dirty="0">
              <a:hlinkClick r:id="rId4"/>
            </a:endParaRPr>
          </a:p>
          <a:p>
            <a:r>
              <a:rPr lang="en-AT" dirty="0">
                <a:hlinkClick r:id="rId4"/>
              </a:rPr>
              <a:t>Support Section Background</a:t>
            </a:r>
            <a:r>
              <a:rPr lang="en-AT" dirty="0"/>
              <a:t> in SPFx</a:t>
            </a:r>
          </a:p>
          <a:p>
            <a:endParaRPr lang="en-AT" dirty="0"/>
          </a:p>
          <a:p>
            <a:r>
              <a:rPr lang="en-GB" dirty="0">
                <a:hlinkClick r:id="rId5"/>
              </a:rPr>
              <a:t>How to make </a:t>
            </a:r>
            <a:r>
              <a:rPr lang="en-GB" b="1" dirty="0">
                <a:hlinkClick r:id="rId5"/>
              </a:rPr>
              <a:t>CSS Variables </a:t>
            </a:r>
            <a:r>
              <a:rPr lang="en-GB" dirty="0">
                <a:hlinkClick r:id="rId5"/>
              </a:rPr>
              <a:t>work in every web part context</a:t>
            </a:r>
            <a:r>
              <a:rPr lang="en-GB" dirty="0"/>
              <a:t> – Stefan Bauer</a:t>
            </a:r>
          </a:p>
          <a:p>
            <a:endParaRPr lang="en-AT" dirty="0"/>
          </a:p>
          <a:p>
            <a:endParaRPr lang="en-AT" dirty="0"/>
          </a:p>
          <a:p>
            <a:endParaRPr lang="en-AT" dirty="0"/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0318979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F0A5DB-485D-6B4C-8CBF-6D1373A73EC9}"/>
              </a:ext>
            </a:extLst>
          </p:cNvPr>
          <p:cNvSpPr txBox="1"/>
          <p:nvPr/>
        </p:nvSpPr>
        <p:spPr>
          <a:xfrm>
            <a:off x="1911927" y="5045825"/>
            <a:ext cx="944325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https://developer.mozilla.org/en-US/docs/Web/CSS/--*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758734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571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>
                <a:cs typeface="Segoe UI"/>
              </a:rPr>
              <a:t>Mastering SharePoint Framework (PnP tutorial)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73AE541-2DB7-47E8-BDF8-22C397C360E5}"/>
              </a:ext>
            </a:extLst>
          </p:cNvPr>
          <p:cNvSpPr txBox="1">
            <a:spLocks/>
          </p:cNvSpPr>
          <p:nvPr/>
        </p:nvSpPr>
        <p:spPr>
          <a:xfrm>
            <a:off x="3765438" y="2975152"/>
            <a:ext cx="4905598" cy="730183"/>
          </a:xfrm>
          <a:prstGeom prst="rect">
            <a:avLst/>
          </a:prstGeom>
        </p:spPr>
        <p:txBody>
          <a:bodyPr vert="horz" wrap="square" lIns="0" tIns="109728" rIns="164592" bIns="109728" rtlCol="0" anchor="t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>
                <a:solidFill>
                  <a:schemeClr val="bg1"/>
                </a:solidFill>
                <a:latin typeface="+mn-lt"/>
              </a:rPr>
              <a:t>November 29, 2021</a:t>
            </a:r>
          </a:p>
          <a:p>
            <a:pPr marL="0" indent="0" algn="ctr">
              <a:buNone/>
            </a:pPr>
            <a:r>
              <a:rPr lang="en-US" sz="1600">
                <a:solidFill>
                  <a:schemeClr val="bg1"/>
                </a:solidFill>
                <a:latin typeface="+mn-lt"/>
              </a:rPr>
              <a:t>Microsoft 365 PnP Team</a:t>
            </a:r>
            <a:endParaRPr lang="en-US" sz="1600">
              <a:solidFill>
                <a:schemeClr val="bg1"/>
              </a:solidFill>
              <a:latin typeface="+mn-lt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376762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814A90-BFAF-4D68-900B-7F756DC6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</a:t>
            </a:r>
            <a:br>
              <a:rPr lang="en-US" dirty="0"/>
            </a:br>
            <a:r>
              <a:rPr lang="en-US" dirty="0"/>
              <a:t>Theming in SPFx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4C877-66E7-422B-9FE8-91E605D329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Microsoft 365 PnP assets</a:t>
            </a:r>
          </a:p>
        </p:txBody>
      </p:sp>
    </p:spTree>
    <p:extLst>
      <p:ext uri="{BB962C8B-B14F-4D97-AF65-F5344CB8AC3E}">
        <p14:creationId xmlns:p14="http://schemas.microsoft.com/office/powerpoint/2010/main" val="4225920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75E4-3820-3C41-B587-C8587E0BE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A1784-AE08-6446-A208-ED2A794E17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T" dirty="0"/>
              <a:t>hTWOo UI – open source Fluent UI Framework</a:t>
            </a:r>
          </a:p>
        </p:txBody>
      </p:sp>
    </p:spTree>
    <p:extLst>
      <p:ext uri="{BB962C8B-B14F-4D97-AF65-F5344CB8AC3E}">
        <p14:creationId xmlns:p14="http://schemas.microsoft.com/office/powerpoint/2010/main" val="334011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04D3074B-9753-43B8-8E68-4A886CB466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610767"/>
          </a:xfrm>
        </p:spPr>
        <p:txBody>
          <a:bodyPr/>
          <a:lstStyle/>
          <a:p>
            <a:r>
              <a:rPr lang="en-US" dirty="0"/>
              <a:t>Based on Atomic Design Methodology</a:t>
            </a:r>
          </a:p>
          <a:p>
            <a:r>
              <a:rPr lang="en-US" dirty="0"/>
              <a:t>HTML/CSS only framework</a:t>
            </a:r>
            <a:br>
              <a:rPr lang="en-US" dirty="0"/>
            </a:br>
            <a:r>
              <a:rPr lang="en-US" dirty="0">
                <a:hlinkClick r:id="rId2"/>
              </a:rPr>
              <a:t>https://lab.n8d.studio/htwoo/</a:t>
            </a:r>
            <a:endParaRPr lang="en-US" dirty="0"/>
          </a:p>
          <a:p>
            <a:endParaRPr lang="en-US" sz="1400" dirty="0"/>
          </a:p>
          <a:p>
            <a:r>
              <a:rPr lang="en-US" dirty="0" err="1"/>
              <a:t>npm</a:t>
            </a:r>
            <a:r>
              <a:rPr lang="en-US" dirty="0"/>
              <a:t> install @n8d/</a:t>
            </a:r>
            <a:r>
              <a:rPr lang="en-US" dirty="0" err="1"/>
              <a:t>htwoo</a:t>
            </a:r>
            <a:r>
              <a:rPr lang="en-US" dirty="0"/>
              <a:t>-core</a:t>
            </a:r>
          </a:p>
          <a:p>
            <a:r>
              <a:rPr lang="en-US" dirty="0" err="1"/>
              <a:t>npm</a:t>
            </a:r>
            <a:r>
              <a:rPr lang="en-US" dirty="0"/>
              <a:t> install @n8d/</a:t>
            </a:r>
            <a:r>
              <a:rPr lang="en-US" dirty="0" err="1"/>
              <a:t>htwoo</a:t>
            </a:r>
            <a:r>
              <a:rPr lang="en-US" dirty="0"/>
              <a:t>-react</a:t>
            </a:r>
          </a:p>
          <a:p>
            <a:endParaRPr lang="en-US" dirty="0"/>
          </a:p>
          <a:p>
            <a:r>
              <a:rPr lang="en-US" dirty="0"/>
              <a:t>Solutions that use </a:t>
            </a:r>
            <a:r>
              <a:rPr lang="en-US" dirty="0" err="1"/>
              <a:t>hTWOo</a:t>
            </a:r>
            <a:endParaRPr lang="en-US" dirty="0"/>
          </a:p>
          <a:p>
            <a:r>
              <a:rPr lang="en-US" dirty="0"/>
              <a:t>SPFx Teams Samples</a:t>
            </a:r>
            <a:br>
              <a:rPr lang="en-US" dirty="0">
                <a:hlinkClick r:id="rId3"/>
              </a:rPr>
            </a:br>
            <a:r>
              <a:rPr lang="en-US" dirty="0">
                <a:hlinkClick r:id="rId4"/>
              </a:rPr>
              <a:t>https://github.com/pnp/spfx-reference-scenarios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F07BC0-33C9-944C-A101-21DB85E7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 wrap="square" anchor="t">
            <a:normAutofit/>
          </a:bodyPr>
          <a:lstStyle/>
          <a:p>
            <a:r>
              <a:rPr lang="en-AT" dirty="0"/>
              <a:t>hTWOo – Fluent UI Framework</a:t>
            </a:r>
          </a:p>
        </p:txBody>
      </p:sp>
    </p:spTree>
    <p:extLst>
      <p:ext uri="{BB962C8B-B14F-4D97-AF65-F5344CB8AC3E}">
        <p14:creationId xmlns:p14="http://schemas.microsoft.com/office/powerpoint/2010/main" val="239179231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5003BA-CBD9-074D-BE29-EF9EE9D89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169551"/>
          </a:xfrm>
        </p:spPr>
        <p:txBody>
          <a:bodyPr/>
          <a:lstStyle/>
          <a:p>
            <a:r>
              <a:rPr lang="en-AT" dirty="0">
                <a:hlinkClick r:id="rId2"/>
              </a:rPr>
              <a:t>Image Lazy Loading</a:t>
            </a:r>
            <a:endParaRPr lang="en-AT" dirty="0"/>
          </a:p>
          <a:p>
            <a:r>
              <a:rPr lang="en-AT" dirty="0">
                <a:hlinkClick r:id="rId2"/>
              </a:rPr>
              <a:t>Aspect Ratio</a:t>
            </a:r>
            <a:endParaRPr lang="en-A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56ED6A-42F6-CE42-A42F-8454B338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More Info</a:t>
            </a:r>
          </a:p>
        </p:txBody>
      </p:sp>
    </p:spTree>
    <p:extLst>
      <p:ext uri="{BB962C8B-B14F-4D97-AF65-F5344CB8AC3E}">
        <p14:creationId xmlns:p14="http://schemas.microsoft.com/office/powerpoint/2010/main" val="278103726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cup, drawing&#10;&#10;Description automatically generated">
            <a:extLst>
              <a:ext uri="{FF2B5EF4-FFF2-40B4-BE49-F238E27FC236}">
                <a16:creationId xmlns:a16="http://schemas.microsoft.com/office/drawing/2014/main" id="{3396191F-084A-4CED-B138-2AE8D989A4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32" y="1196775"/>
            <a:ext cx="3165009" cy="4127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E55B07-F4F1-493C-8610-E42D219101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37" y="5799477"/>
            <a:ext cx="2497398" cy="91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7C971-2E09-4A3C-B78B-B3B1E8CBA41B}"/>
              </a:ext>
            </a:extLst>
          </p:cNvPr>
          <p:cNvSpPr txBox="1"/>
          <p:nvPr/>
        </p:nvSpPr>
        <p:spPr>
          <a:xfrm>
            <a:off x="10496310" y="9797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  <p:sp>
        <p:nvSpPr>
          <p:cNvPr id="2" name="RightCornea">
            <a:extLst>
              <a:ext uri="{FF2B5EF4-FFF2-40B4-BE49-F238E27FC236}">
                <a16:creationId xmlns:a16="http://schemas.microsoft.com/office/drawing/2014/main" id="{16F22A0D-74B1-4224-A9FB-7A46887A11C4}"/>
              </a:ext>
            </a:extLst>
          </p:cNvPr>
          <p:cNvSpPr/>
          <p:nvPr/>
        </p:nvSpPr>
        <p:spPr bwMode="auto">
          <a:xfrm>
            <a:off x="6360344" y="2693071"/>
            <a:ext cx="104123" cy="100572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ightPupil">
            <a:extLst>
              <a:ext uri="{FF2B5EF4-FFF2-40B4-BE49-F238E27FC236}">
                <a16:creationId xmlns:a16="http://schemas.microsoft.com/office/drawing/2014/main" id="{DCD26878-CFA2-4175-8AE5-606DEC54503D}"/>
              </a:ext>
            </a:extLst>
          </p:cNvPr>
          <p:cNvSpPr/>
          <p:nvPr/>
        </p:nvSpPr>
        <p:spPr bwMode="auto">
          <a:xfrm>
            <a:off x="6382513" y="2704319"/>
            <a:ext cx="30794" cy="30920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UpperEyelid">
            <a:extLst>
              <a:ext uri="{FF2B5EF4-FFF2-40B4-BE49-F238E27FC236}">
                <a16:creationId xmlns:a16="http://schemas.microsoft.com/office/drawing/2014/main" id="{DFCC2E11-7C5D-44E1-A237-A0D0172DE310}"/>
              </a:ext>
            </a:extLst>
          </p:cNvPr>
          <p:cNvSpPr/>
          <p:nvPr/>
        </p:nvSpPr>
        <p:spPr bwMode="auto">
          <a:xfrm>
            <a:off x="6326458" y="2628900"/>
            <a:ext cx="170022" cy="109728"/>
          </a:xfrm>
          <a:custGeom>
            <a:avLst/>
            <a:gdLst>
              <a:gd name="connsiteX0" fmla="*/ 85011 w 170022"/>
              <a:gd name="connsiteY0" fmla="*/ 0 h 89935"/>
              <a:gd name="connsiteX1" fmla="*/ 165053 w 170022"/>
              <a:gd name="connsiteY1" fmla="*/ 61432 h 89935"/>
              <a:gd name="connsiteX2" fmla="*/ 170022 w 170022"/>
              <a:gd name="connsiteY2" fmla="*/ 89935 h 89935"/>
              <a:gd name="connsiteX3" fmla="*/ 148607 w 170022"/>
              <a:gd name="connsiteY3" fmla="*/ 83268 h 89935"/>
              <a:gd name="connsiteX4" fmla="*/ 85011 w 170022"/>
              <a:gd name="connsiteY4" fmla="*/ 77339 h 89935"/>
              <a:gd name="connsiteX5" fmla="*/ 21416 w 170022"/>
              <a:gd name="connsiteY5" fmla="*/ 83268 h 89935"/>
              <a:gd name="connsiteX6" fmla="*/ 0 w 170022"/>
              <a:gd name="connsiteY6" fmla="*/ 89935 h 89935"/>
              <a:gd name="connsiteX7" fmla="*/ 4970 w 170022"/>
              <a:gd name="connsiteY7" fmla="*/ 61432 h 89935"/>
              <a:gd name="connsiteX8" fmla="*/ 85011 w 170022"/>
              <a:gd name="connsiteY8" fmla="*/ 0 h 8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22" h="89935">
                <a:moveTo>
                  <a:pt x="85011" y="0"/>
                </a:moveTo>
                <a:cubicBezTo>
                  <a:pt x="120993" y="0"/>
                  <a:pt x="151865" y="25331"/>
                  <a:pt x="165053" y="61432"/>
                </a:cubicBezTo>
                <a:lnTo>
                  <a:pt x="170022" y="89935"/>
                </a:lnTo>
                <a:lnTo>
                  <a:pt x="148607" y="83268"/>
                </a:lnTo>
                <a:cubicBezTo>
                  <a:pt x="129060" y="79450"/>
                  <a:pt x="107570" y="77339"/>
                  <a:pt x="85011" y="77339"/>
                </a:cubicBezTo>
                <a:cubicBezTo>
                  <a:pt x="62453" y="77339"/>
                  <a:pt x="40963" y="79450"/>
                  <a:pt x="21416" y="83268"/>
                </a:cubicBezTo>
                <a:lnTo>
                  <a:pt x="0" y="89935"/>
                </a:lnTo>
                <a:lnTo>
                  <a:pt x="4970" y="61432"/>
                </a:lnTo>
                <a:cubicBezTo>
                  <a:pt x="18157" y="25331"/>
                  <a:pt x="49029" y="0"/>
                  <a:pt x="85011" y="0"/>
                </a:cubicBezTo>
                <a:close/>
              </a:path>
            </a:pathLst>
          </a:custGeom>
          <a:solidFill>
            <a:srgbClr val="4E33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LowerEyelid">
            <a:extLst>
              <a:ext uri="{FF2B5EF4-FFF2-40B4-BE49-F238E27FC236}">
                <a16:creationId xmlns:a16="http://schemas.microsoft.com/office/drawing/2014/main" id="{59D69BF6-8F22-4052-ABE8-5C7AA2998EBE}"/>
              </a:ext>
            </a:extLst>
          </p:cNvPr>
          <p:cNvSpPr/>
          <p:nvPr/>
        </p:nvSpPr>
        <p:spPr bwMode="auto">
          <a:xfrm>
            <a:off x="6331220" y="2724099"/>
            <a:ext cx="182880" cy="113051"/>
          </a:xfrm>
          <a:custGeom>
            <a:avLst/>
            <a:gdLst>
              <a:gd name="connsiteX0" fmla="*/ 171562 w 173736"/>
              <a:gd name="connsiteY0" fmla="*/ 0 h 113051"/>
              <a:gd name="connsiteX1" fmla="*/ 173736 w 173736"/>
              <a:gd name="connsiteY1" fmla="*/ 12467 h 113051"/>
              <a:gd name="connsiteX2" fmla="*/ 86868 w 173736"/>
              <a:gd name="connsiteY2" fmla="*/ 113051 h 113051"/>
              <a:gd name="connsiteX3" fmla="*/ 0 w 173736"/>
              <a:gd name="connsiteY3" fmla="*/ 12467 h 113051"/>
              <a:gd name="connsiteX4" fmla="*/ 384 w 173736"/>
              <a:gd name="connsiteY4" fmla="*/ 10269 h 113051"/>
              <a:gd name="connsiteX5" fmla="*/ 65748 w 173736"/>
              <a:gd name="connsiteY5" fmla="*/ 15577 h 113051"/>
              <a:gd name="connsiteX6" fmla="*/ 134802 w 173736"/>
              <a:gd name="connsiteY6" fmla="*/ 9969 h 11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736" h="113051">
                <a:moveTo>
                  <a:pt x="171562" y="0"/>
                </a:moveTo>
                <a:lnTo>
                  <a:pt x="173736" y="12467"/>
                </a:lnTo>
                <a:cubicBezTo>
                  <a:pt x="173736" y="68018"/>
                  <a:pt x="134844" y="113051"/>
                  <a:pt x="86868" y="113051"/>
                </a:cubicBezTo>
                <a:cubicBezTo>
                  <a:pt x="38892" y="113051"/>
                  <a:pt x="0" y="68018"/>
                  <a:pt x="0" y="12467"/>
                </a:cubicBezTo>
                <a:lnTo>
                  <a:pt x="384" y="10269"/>
                </a:lnTo>
                <a:lnTo>
                  <a:pt x="65748" y="15577"/>
                </a:lnTo>
                <a:cubicBezTo>
                  <a:pt x="90243" y="15577"/>
                  <a:pt x="113577" y="13580"/>
                  <a:pt x="134802" y="9969"/>
                </a:cubicBezTo>
                <a:close/>
              </a:path>
            </a:pathLst>
          </a:custGeom>
          <a:solidFill>
            <a:srgbClr val="4E33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190FA0-2C74-4058-B2E6-B9485A2D976F}"/>
              </a:ext>
            </a:extLst>
          </p:cNvPr>
          <p:cNvSpPr/>
          <p:nvPr/>
        </p:nvSpPr>
        <p:spPr bwMode="auto">
          <a:xfrm>
            <a:off x="6752431" y="5644427"/>
            <a:ext cx="50800" cy="45719"/>
          </a:xfrm>
          <a:prstGeom prst="ellipse">
            <a:avLst/>
          </a:prstGeom>
          <a:solidFill>
            <a:srgbClr val="4729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454EB74A-6792-49CE-BE7F-4F66BCC4A3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26021" y="5324474"/>
            <a:ext cx="441872" cy="441872"/>
          </a:xfrm>
          <a:prstGeom prst="rect">
            <a:avLst/>
          </a:prstGeom>
        </p:spPr>
      </p:pic>
      <p:sp>
        <p:nvSpPr>
          <p:cNvPr id="8" name="LeftCornea">
            <a:extLst>
              <a:ext uri="{FF2B5EF4-FFF2-40B4-BE49-F238E27FC236}">
                <a16:creationId xmlns:a16="http://schemas.microsoft.com/office/drawing/2014/main" id="{DFEA4705-990A-486A-818C-8ED7D34373E1}"/>
              </a:ext>
            </a:extLst>
          </p:cNvPr>
          <p:cNvSpPr/>
          <p:nvPr/>
        </p:nvSpPr>
        <p:spPr bwMode="auto">
          <a:xfrm>
            <a:off x="6019825" y="2693071"/>
            <a:ext cx="104123" cy="100572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LeftPupil">
            <a:extLst>
              <a:ext uri="{FF2B5EF4-FFF2-40B4-BE49-F238E27FC236}">
                <a16:creationId xmlns:a16="http://schemas.microsoft.com/office/drawing/2014/main" id="{C87C1CAC-6F59-4DA1-BB8E-7C280471A46F}"/>
              </a:ext>
            </a:extLst>
          </p:cNvPr>
          <p:cNvSpPr/>
          <p:nvPr/>
        </p:nvSpPr>
        <p:spPr bwMode="auto">
          <a:xfrm>
            <a:off x="6061042" y="2713843"/>
            <a:ext cx="30794" cy="30920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C2D145C-38BE-4AE6-9162-450BBFF81D16}"/>
              </a:ext>
            </a:extLst>
          </p:cNvPr>
          <p:cNvSpPr/>
          <p:nvPr/>
        </p:nvSpPr>
        <p:spPr bwMode="auto">
          <a:xfrm>
            <a:off x="6147237" y="3210338"/>
            <a:ext cx="194032" cy="100572"/>
          </a:xfrm>
          <a:prstGeom prst="ellipse">
            <a:avLst/>
          </a:prstGeom>
          <a:solidFill>
            <a:srgbClr val="140D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8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xit" presetSubtype="4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1603E-6 2.04267E-7 L -0.0037 0.0043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2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0431E-6 1.98366E-6 L -0.00268 0.0036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" y="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1458E-6 4.67544E-7 L -3.71458E-6 0.00023 C 0.00102 -0.00204 0.00217 -0.00409 0.00307 -0.00636 C 0.00383 -0.00749 0.00409 -0.00885 0.00473 -0.00999 C 0.00524 -0.01089 0.00613 -0.01158 0.00677 -0.01271 C 0.00715 -0.01339 0.00728 -0.01453 0.00779 -0.01543 C 0.0083 -0.01634 0.00919 -0.01702 0.00983 -0.01816 C 0.01085 -0.01952 0.01136 -0.02134 0.01226 -0.0227 C 0.0129 -0.02338 0.01353 -0.02383 0.01392 -0.02451 C 0.01456 -0.02519 0.01494 -0.02656 0.01558 -0.02724 C 0.01596 -0.02769 0.0166 -0.02769 0.01698 -0.02814 C 0.01762 -0.0286 0.01787 -0.02951 0.01851 -0.02996 C 0.01953 -0.03064 0.02068 -0.03109 0.02158 -0.03178 C 0.02209 -0.032 0.02273 -0.03223 0.02298 -0.03268 C 0.024 -0.03359 0.02502 -0.03473 0.02617 -0.03541 C 0.02694 -0.03586 0.02783 -0.03586 0.02872 -0.03631 C 0.02962 -0.03677 0.03051 -0.03768 0.03115 -0.03813 C 0.03281 -0.03881 0.03472 -0.03927 0.03664 -0.03995 C 0.03728 -0.04017 0.03766 -0.04063 0.0383 -0.04085 C 0.04021 -0.04131 0.04238 -0.04131 0.04443 -0.04176 C 0.04557 -0.04199 0.04698 -0.04222 0.04851 -0.04267 C 0.05183 -0.04358 0.05157 -0.0438 0.05553 -0.04449 C 0.05923 -0.04494 0.07021 -0.04607 0.0734 -0.0463 C 0.07468 -0.04653 0.07621 -0.04698 0.07749 -0.04721 C 0.08808 -0.04789 0.10914 -0.04902 0.10914 -0.0488 L 0.13072 -0.04812 C 0.13391 -0.04789 0.13544 -0.04744 0.13825 -0.0463 C 0.14054 -0.04539 0.14374 -0.04449 0.14591 -0.04267 C 0.14654 -0.04222 0.1454 -0.03949 0.14591 -0.03904 C 0.14693 -0.03631 0.14961 -0.03541 0.15063 -0.03268 C 0.15076 -0.03178 0.15101 -0.03064 0.15165 -0.02996 C 0.15242 -0.0286 0.15331 -0.02746 0.15408 -0.02633 C 0.1565 -0.0227 0.15471 -0.02406 0.15727 -0.0227 C 0.15829 -0.02088 0.15944 -0.01929 0.16033 -0.01725 C 0.16059 -0.01634 0.16071 -0.01521 0.16135 -0.01453 C 0.16161 -0.01362 0.16237 -0.01316 0.16276 -0.01271 C 0.16761 -0.00636 0.16199 -0.01294 0.16684 -0.00817 C 0.16965 -0.00522 0.16697 -0.00704 0.1699 -0.00545 C 0.17054 -0.00454 0.17093 -0.00363 0.17156 -0.00272 L 0.17258 4.67544E-7 C 0.17629 0.00953 0.17144 -0.0034 0.17616 0.00908 C 0.17641 0.00999 0.1768 0.01089 0.17718 0.0118 C 0.17756 0.01498 0.17756 0.01543 0.17922 0.01838 C 0.17948 0.01929 0.18024 0.01952 0.18063 0.02043 C 0.1819 0.01816 0.18305 0.01589 0.18433 0.01362 C 0.18509 0.01226 0.18573 0.01044 0.18675 0.00908 C 0.18752 0.00794 0.18841 0.00681 0.18943 0.00545 C 0.19007 0.00431 0.19058 0.00295 0.19135 0.00182 C 0.19173 0.00113 0.19237 0.00091 0.19301 4.67544E-7 C 0.19377 -0.00136 0.19441 -0.00318 0.19543 -0.00454 C 0.19594 -0.00499 0.19646 -0.00499 0.19709 -0.00545 C 0.19824 -0.00636 0.19939 -0.00772 0.20054 -0.00908 C 0.2022 -0.01067 0.20348 -0.01294 0.20526 -0.01453 C 0.20999 -0.01861 0.20667 -0.01611 0.21599 -0.0227 C 0.21662 -0.02315 0.21752 -0.02383 0.21841 -0.02451 C 0.21943 -0.02497 0.22045 -0.02565 0.22147 -0.02633 C 0.22224 -0.02678 0.22313 -0.02769 0.22415 -0.02814 C 0.22492 -0.0286 0.22581 -0.0286 0.22671 -0.02905 C 0.22901 -0.03019 0.2313 -0.03132 0.23386 -0.03268 C 0.23488 -0.03314 0.23577 -0.03382 0.23692 -0.0345 C 0.23909 -0.03563 0.24164 -0.03677 0.24394 -0.03722 C 0.24586 -0.03768 0.24777 -0.03768 0.24968 -0.03813 C 0.25083 -0.03836 0.25198 -0.03881 0.25313 -0.03904 C 0.25798 -0.03949 0.26296 -0.03949 0.26794 -0.03995 C 0.27279 -0.03949 0.27764 -0.03927 0.28236 -0.03904 C 0.28402 -0.03881 0.28785 -0.03768 0.28989 -0.03722 C 0.29168 -0.03677 0.2936 -0.03677 0.29564 -0.03631 C 0.29972 -0.03541 0.2973 -0.03563 0.30062 -0.0345 C 0.30151 -0.03404 0.30266 -0.03382 0.30368 -0.03359 C 0.30713 -0.03041 0.30445 -0.03246 0.30879 -0.03087 C 0.31274 -0.02928 0.31223 -0.02951 0.31542 -0.02724 C 0.31913 -0.02065 0.31759 -0.02383 0.32015 -0.01816 C 0.32053 -0.01407 0.32053 -0.01294 0.32219 -0.00908 C 0.32244 -0.00794 0.32321 -0.00726 0.32359 -0.00636 C 0.32436 0.00477 0.32359 -0.00409 0.32461 0.00363 C 0.32474 0.00522 0.32474 0.00681 0.32525 0.00817 C 0.32538 0.00976 0.32704 0.01294 0.32768 0.01362 C 0.32819 0.0143 0.3287 0.0143 0.32934 0.01453 C 0.33049 0.01407 0.33202 0.01339 0.33329 0.01271 C 0.33393 0.01248 0.33432 0.01248 0.33495 0.0118 C 0.33546 0.01112 0.33623 0.00999 0.337 0.00908 C 0.33725 0.00862 0.33802 0.00862 0.3384 0.00817 C 0.34019 0.00658 0.34197 0.00477 0.34351 0.00272 C 0.34517 0.00091 0.34657 -0.00091 0.3481 -0.00272 C 0.34874 -0.00318 0.34912 -0.00386 0.34976 -0.00454 C 0.3504 -0.00545 0.35129 -0.00613 0.35219 -0.00726 C 0.35282 -0.00772 0.35308 -0.00863 0.35385 -0.00908 C 0.35512 -0.01044 0.35691 -0.01135 0.35831 -0.01271 C 0.36393 -0.01725 0.3624 -0.01702 0.36801 -0.01997 C 0.36967 -0.02065 0.37274 -0.02134 0.37414 -0.02179 C 0.37733 -0.0227 0.37657 -0.02224 0.37925 -0.0236 L 0.40478 -0.0227 C 0.40861 -0.02247 0.41231 -0.02202 0.41601 -0.02179 C 0.42048 -0.02134 0.42827 -0.02043 0.43286 -0.01997 C 0.43465 -0.01975 0.43656 -0.01929 0.43848 -0.01907 C 0.4409 -0.01861 0.44333 -0.01838 0.44563 -0.01816 C 0.44677 -0.01589 0.44818 -0.01339 0.44971 -0.0118 C 0.45137 -0.01021 0.45252 -0.00976 0.45431 -0.00908 C 0.45724 -0.00545 0.45431 -0.00863 0.45903 -0.00636 C 0.45967 -0.0059 0.46056 -0.00499 0.46145 -0.00454 C 0.46222 -0.00409 0.46324 -0.00386 0.46413 -0.00363 L 0.46618 0.00182 L 0.4672 0.00454 C 0.4672 0.00477 0.46784 0.01044 0.46822 0.01089 C 0.46847 0.0118 0.46924 0.01226 0.46962 0.01271 C 0.47511 0.00635 0.46682 0.01634 0.47281 0.00817 C 0.47358 0.00704 0.47498 0.00613 0.47588 0.00454 C 0.47626 0.00363 0.47677 0.00272 0.47728 0.00182 C 0.47779 0.00136 0.4783 0.00136 0.47894 0.00091 C 0.47945 0.00045 0.48009 -0.00023 0.48098 -0.00091 C 0.4829 -0.0025 0.48494 -0.00386 0.48711 -0.00545 C 0.48788 -0.0059 0.48877 -0.00658 0.48966 -0.00726 C 0.4903 -0.00772 0.4912 -0.00863 0.49209 -0.00908 C 0.49286 -0.00931 0.49337 -0.00953 0.49413 -0.00999 C 0.49503 -0.01044 0.49592 -0.01135 0.49681 -0.0118 C 0.49809 -0.01248 0.50154 -0.01316 0.50294 -0.01362 C 0.5069 -0.01475 0.50396 -0.01453 0.50958 -0.01543 C 0.51188 -0.01566 0.51417 -0.01589 0.51673 -0.01634 C 0.53434 -0.01907 0.51813 -0.01748 0.53664 -0.01907 L 0.55706 -0.01816 C 0.55911 -0.01793 0.56115 -0.01793 0.56319 -0.01725 C 0.5637 -0.01702 0.56447 -0.01589 0.56523 -0.01543 C 0.56613 -0.01475 0.56727 -0.0143 0.5683 -0.01362 C 0.56944 -0.01248 0.57238 -0.00999 0.57238 -0.00976 C 0.57251 -0.00908 0.57315 -0.00817 0.5734 -0.00726 C 0.5743 -0.00318 0.5734 -0.00431 0.5743 -0.00091 C 0.57455 0.00023 0.57506 0.00091 0.57532 0.00182 C 0.57544 0.0034 0.57557 0.00499 0.57595 0.00635 C 0.57621 0.00885 0.57736 0.01316 0.578 0.01453 C 0.57825 0.01543 0.57902 0.01589 0.5794 0.01634 C 0.57991 0.01634 0.58629 0.01498 0.58719 0.01453 C 0.58795 0.0143 0.58885 0.01339 0.58961 0.01271 C 0.59319 0.01067 0.59319 0.01112 0.59689 0.00999 C 0.59804 0.00908 0.59919 0.00817 0.60034 0.00726 C 0.60391 0.00499 0.60774 0.00408 0.61106 0.00091 C 0.61208 4.67544E-7 0.6131 -0.00091 0.61412 -0.00182 C 0.61502 -0.0025 0.61591 -0.00272 0.6168 -0.00363 C 0.62395 -0.00999 0.61412 -0.0025 0.62229 -0.00908 C 0.62472 -0.01089 0.62701 -0.01271 0.62957 -0.01453 C 0.63072 -0.01543 0.63186 -0.01657 0.63301 -0.01725 C 0.63582 -0.01861 0.63889 -0.02043 0.64182 -0.02179 C 0.64297 -0.02224 0.6445 -0.0227 0.64578 -0.0236 C 0.64757 -0.02451 0.6491 -0.02633 0.65088 -0.02724 C 0.65267 -0.02814 0.65433 -0.02837 0.65599 -0.02905 C 0.67169 -0.03495 0.6505 -0.02746 0.66467 -0.03178 C 0.66837 -0.03291 0.67169 -0.03427 0.67552 -0.03541 C 0.67731 -0.03586 0.68126 -0.03677 0.68318 -0.03722 C 0.69046 -0.03881 0.68254 -0.03722 0.69135 -0.03904 C 0.69735 -0.04222 0.69301 -0.0404 0.70207 -0.04176 C 0.70424 -0.04199 0.70833 -0.04312 0.71062 -0.04358 C 0.71254 -0.04312 0.71433 -0.0429 0.71624 -0.04267 C 0.71713 -0.04199 0.71662 -0.03972 0.71688 -0.03813 C 0.71752 -0.02429 0.71599 -0.02973 0.71828 -0.0236 C 0.71841 -0.02179 0.71879 -0.01589 0.71994 -0.01453 C 0.72058 -0.01339 0.72301 -0.01271 0.72301 -0.01248 C 0.72339 -0.0118 0.72403 -0.01089 0.72441 -0.00999 C 0.72492 -0.00908 0.72505 -0.00794 0.72543 -0.00726 C 0.72594 -0.00658 0.72645 -0.00681 0.72709 -0.00636 C 0.72747 -0.00567 0.72811 -0.00499 0.72849 -0.00454 C 0.73092 -0.00658 0.73181 -0.00726 0.73411 -0.01089 C 0.73692 -0.01521 0.73322 -0.01248 0.73679 -0.01453 C 0.7373 -0.01566 0.73807 -0.01702 0.73883 -0.01816 C 0.74075 -0.02111 0.73998 -0.01861 0.74228 -0.0227 C 0.74292 -0.0236 0.74317 -0.02519 0.74394 -0.02633 C 0.74496 -0.02837 0.74675 -0.02951 0.74803 -0.03178 C 0.74854 -0.03268 0.74892 -0.03359 0.74956 -0.0345 C 0.7502 -0.03541 0.75109 -0.03631 0.75198 -0.03722 C 0.75262 -0.03768 0.753 -0.03836 0.75364 -0.03904 C 0.75428 -0.04017 0.75505 -0.04153 0.75607 -0.04267 C 0.75658 -0.04312 0.75709 -0.04312 0.75773 -0.04358 C 0.75824 -0.04403 0.75888 -0.04471 0.75977 -0.04539 C 0.76526 -0.04971 0.76653 -0.05061 0.77253 -0.05356 C 0.77483 -0.0547 0.78275 -0.05629 0.78326 -0.05629 C 0.79653 -0.05765 0.78887 -0.05697 0.80623 -0.0581 L 0.82449 -0.05538 C 0.82538 -0.05515 0.8264 -0.05538 0.82717 -0.05447 C 0.82742 -0.05402 0.8273 -0.05266 0.82755 -0.05175 C 0.82768 -0.05016 0.82793 -0.0488 0.82819 -0.04721 C 0.82832 -0.0429 0.82806 -0.03836 0.82921 -0.0345 C 0.82985 -0.032 0.83049 -0.02951 0.83125 -0.02724 C 0.83138 -0.02587 0.83189 -0.02474 0.83227 -0.0236 C 0.8324 -0.02224 0.83329 -0.01748 0.83432 -0.01634 C 0.83457 -0.01566 0.83521 -0.01566 0.83585 -0.01543 C 0.8384 -0.0202 0.83598 -0.01657 0.83993 -0.01997 C 0.84057 -0.02065 0.84134 -0.02179 0.84236 -0.0227 C 0.84363 -0.02383 0.84517 -0.02429 0.84644 -0.02542 C 0.84708 -0.02587 0.84734 -0.02656 0.8481 -0.02724 C 0.84925 -0.02837 0.85078 -0.02951 0.85219 -0.03087 L 0.85219 -0.03064 C 0.85436 -0.03223 0.85308 -0.03132 0.85614 -0.03359 C 0.85908 -0.03858 0.85614 -0.03473 0.86125 -0.03722 C 0.86891 -0.04085 0.8587 -0.03722 0.86495 -0.04085 C 0.86584 -0.04131 0.86699 -0.04131 0.86801 -0.04176 C 0.86904 -0.04222 0.87018 -0.04312 0.87159 -0.04358 C 0.87236 -0.04403 0.87363 -0.04403 0.87465 -0.04449 C 0.87606 -0.04517 0.87759 -0.04653 0.87912 -0.04721 C 0.88308 -0.04902 0.88742 -0.05016 0.8915 -0.05175 C 0.89316 -0.05243 0.89508 -0.05379 0.89699 -0.05447 C 0.90018 -0.05538 0.9035 -0.05561 0.90669 -0.05629 C 0.90835 -0.05651 0.90976 -0.05674 0.91142 -0.0572 C 0.91346 -0.05765 0.91537 -0.05878 0.91754 -0.05901 C 0.92265 -0.05969 0.92788 -0.05969 0.93337 -0.05992 C 0.93465 -0.05992 0.95009 -0.06083 0.95673 -0.0581 C 0.95801 -0.05765 0.95916 -0.05697 0.9603 -0.05629 C 0.96107 -0.0547 0.96184 -0.05334 0.96235 -0.05175 C 0.9626 -0.05084 0.9626 -0.04993 0.96299 -0.04902 C 0.96324 -0.04812 0.9635 -0.04721 0.96401 -0.0463 C 0.96413 -0.04517 0.96426 -0.0438 0.96439 -0.04267 C 0.96452 -0.04108 0.96465 -0.03949 0.96503 -0.03813 C 0.96516 -0.03722 0.96528 -0.03631 0.96541 -0.03541 C 0.96554 -0.03427 0.96541 -0.03268 0.96605 -0.03178 C 0.96618 -0.03087 0.96707 -0.03109 0.96745 -0.03087 C 0.97013 -0.03132 0.97307 -0.03155 0.97575 -0.03268 C 0.97613 -0.03291 0.97652 -0.03336 0.97715 -0.03359 C 0.97932 -0.03473 0.97984 -0.0345 0.98226 -0.03631 C 0.98928 -0.04176 0.98328 -0.03858 0.99005 -0.04176 C 0.99337 -0.04335 0.99171 -0.04244 0.99707 -0.04358 C 0.99809 -0.0438 0.99898 -0.04426 1.00013 -0.04449 C 1.00192 -0.04494 1.00396 -0.04517 1.00588 -0.04539 L 1.02834 -0.04449 C 1.02885 -0.04449 1.02962 -0.04358 1.03038 -0.04358 C 1.03677 -0.0429 1.04366 -0.0429 1.0503 -0.04267 C 1.05094 -0.04244 1.05183 -0.04199 1.05272 -0.04176 C 1.05336 -0.04153 1.05387 -0.04153 1.05438 -0.04085 L 1.05438 -0.03904 L 1.13097 -0.03087 L 1.13097 -0.03064 L 1.13097 -0.03087 " pathEditMode="relative" rAng="0" ptsTypes="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4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48" y="-1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0"/>
                            </p:stCondLst>
                            <p:childTnLst>
                              <p:par>
                                <p:cTn id="2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2" grpId="1" animBg="1"/>
      <p:bldP spid="14" grpId="0" animBg="1"/>
      <p:bldP spid="14" grpId="1" animBg="1"/>
      <p:bldP spid="6" grpId="0" animBg="1"/>
      <p:bldP spid="10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36895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67B3DB9-23E4-4B92-8631-CAD54DC4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 for today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4F9677D-8139-4AD9-846A-5A65AF8BD4A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23274" y="1133187"/>
            <a:ext cx="6012440" cy="4616648"/>
          </a:xfrm>
        </p:spPr>
        <p:txBody>
          <a:bodyPr/>
          <a:lstStyle/>
          <a:p>
            <a:pPr marL="285695" indent="-285695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9:00 – 9:15 – Welcome and introductions - Vesa</a:t>
            </a:r>
          </a:p>
          <a:p>
            <a:pPr marL="285695" indent="-285695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9:15 – 10:30 – Overview on SPFx - Vesa</a:t>
            </a:r>
          </a:p>
          <a:p>
            <a:pPr marL="285695" indent="-285695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1"/>
                </a:solidFill>
              </a:rPr>
              <a:t>10:15 – 10:30 – Break</a:t>
            </a:r>
          </a:p>
          <a:p>
            <a:pPr marL="285695" indent="-285695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10:30 – 12:00 – Building Extensibility for Viva Connections - Paolo</a:t>
            </a:r>
          </a:p>
          <a:p>
            <a:pPr marL="285695" indent="-285695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1"/>
                </a:solidFill>
              </a:rPr>
              <a:t>12:00 – 13:00 – Lunch</a:t>
            </a:r>
          </a:p>
          <a:p>
            <a:pPr marL="285695" indent="-285695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13:00 – 14:30 – Solution design patterns and learnings on building a product offerings with SharePoint framework – Elio</a:t>
            </a:r>
          </a:p>
          <a:p>
            <a:pPr marL="285695" indent="-285695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1"/>
                </a:solidFill>
              </a:rPr>
              <a:t>14:00 – 14:15 – Break</a:t>
            </a:r>
          </a:p>
          <a:p>
            <a:pPr marL="285695" indent="-285695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14:15 – 15:15 – Styling and theming with SharePoint Framework – Stefan (remotely)</a:t>
            </a:r>
          </a:p>
          <a:p>
            <a:pPr marL="285695" indent="-285695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1"/>
                </a:solidFill>
              </a:rPr>
              <a:t>15:15 – 15:30 – Break</a:t>
            </a:r>
          </a:p>
          <a:p>
            <a:pPr marL="285695" indent="-285695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15:30 – 16:15 – More complex scenarios – Azure AD API calls, Graph usage, considerations, DevOps (?) – Paolo &amp; Vesa</a:t>
            </a:r>
          </a:p>
          <a:p>
            <a:pPr marL="285695" indent="-285695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16:15 – 17:00 – Roadmap and AMA with Microsoft Engineering - Vesa</a:t>
            </a:r>
          </a:p>
        </p:txBody>
      </p:sp>
      <p:pic>
        <p:nvPicPr>
          <p:cNvPr id="4" name="Picture 3" descr="A group of people in an office&#10;&#10;Description automatically generated with medium confidence">
            <a:extLst>
              <a:ext uri="{FF2B5EF4-FFF2-40B4-BE49-F238E27FC236}">
                <a16:creationId xmlns:a16="http://schemas.microsoft.com/office/drawing/2014/main" id="{6C5B6202-8117-4B6E-9C83-EC011B2D6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55" r="21112"/>
          <a:stretch/>
        </p:blipFill>
        <p:spPr>
          <a:xfrm>
            <a:off x="6335714" y="-1"/>
            <a:ext cx="6100761" cy="69945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948EC5-EB67-4626-A7C3-DD526CDF073B}"/>
              </a:ext>
            </a:extLst>
          </p:cNvPr>
          <p:cNvSpPr/>
          <p:nvPr/>
        </p:nvSpPr>
        <p:spPr bwMode="auto">
          <a:xfrm>
            <a:off x="4084709" y="5891550"/>
            <a:ext cx="4502009" cy="94039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Feel free to ask questions during the presentations</a:t>
            </a:r>
          </a:p>
        </p:txBody>
      </p:sp>
      <p:pic>
        <p:nvPicPr>
          <p:cNvPr id="6" name="Picture 5" descr="A picture containing clock, cup, drawing&#10;&#10;Description automatically generated">
            <a:extLst>
              <a:ext uri="{FF2B5EF4-FFF2-40B4-BE49-F238E27FC236}">
                <a16:creationId xmlns:a16="http://schemas.microsoft.com/office/drawing/2014/main" id="{6FFDD39C-7041-4E02-87E1-46634105468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9776" y="2697018"/>
            <a:ext cx="527401" cy="6878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94139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FDDB7-2D66-44C1-8996-7A514D4AC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Presenters through out the day</a:t>
            </a:r>
            <a:endParaRPr lang="en-FI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A1BED70-B22B-4772-A87D-EF6D20F4F3A7}"/>
              </a:ext>
            </a:extLst>
          </p:cNvPr>
          <p:cNvGrpSpPr/>
          <p:nvPr/>
        </p:nvGrpSpPr>
        <p:grpSpPr>
          <a:xfrm>
            <a:off x="6446424" y="1947295"/>
            <a:ext cx="2103120" cy="3247760"/>
            <a:chOff x="7519521" y="1962409"/>
            <a:chExt cx="2103120" cy="324776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39FBACA-A8C1-4D0A-9482-3EB77B2D4C42}"/>
                </a:ext>
              </a:extLst>
            </p:cNvPr>
            <p:cNvSpPr/>
            <p:nvPr/>
          </p:nvSpPr>
          <p:spPr bwMode="auto">
            <a:xfrm>
              <a:off x="7519521" y="1962409"/>
              <a:ext cx="2103120" cy="2485505"/>
            </a:xfrm>
            <a:prstGeom prst="rect">
              <a:avLst/>
            </a:prstGeom>
            <a:solidFill>
              <a:srgbClr val="FFB900"/>
            </a:solidFill>
            <a:ln>
              <a:solidFill>
                <a:srgbClr val="FFB9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0F9741B-DDF8-403E-8898-8AEB925B3C1D}"/>
                </a:ext>
              </a:extLst>
            </p:cNvPr>
            <p:cNvSpPr/>
            <p:nvPr/>
          </p:nvSpPr>
          <p:spPr bwMode="auto">
            <a:xfrm>
              <a:off x="7519521" y="3626584"/>
              <a:ext cx="2103120" cy="158358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477317" numCol="1" spcCol="0" rtlCol="0" fromWordArt="0" anchor="t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895526">
                <a:defRPr/>
              </a:pPr>
              <a:r>
                <a:rPr lang="en-US" sz="2000" spc="-147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charset="0"/>
                  <a:cs typeface="Segoe UI Semibold" charset="0"/>
                </a:rPr>
                <a:t>Paolo Pialorsi</a:t>
              </a:r>
            </a:p>
            <a:p>
              <a:pPr algn="ctr" defTabSz="895526"/>
              <a:r>
                <a:rPr lang="en-US" sz="1428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Senior Consultant</a:t>
              </a:r>
            </a:p>
            <a:p>
              <a:pPr algn="ctr" defTabSz="895526"/>
              <a:r>
                <a:rPr lang="en-US" sz="1071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Piasys.com</a:t>
              </a:r>
            </a:p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22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Picture Placeholder 7">
              <a:extLst>
                <a:ext uri="{FF2B5EF4-FFF2-40B4-BE49-F238E27FC236}">
                  <a16:creationId xmlns:a16="http://schemas.microsoft.com/office/drawing/2014/main" id="{B99E1F1F-343A-422C-A371-F85C71AB4B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" b="296"/>
            <a:stretch/>
          </p:blipFill>
          <p:spPr>
            <a:xfrm>
              <a:off x="7855538" y="2105038"/>
              <a:ext cx="1431083" cy="143044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0" name="Picture 2" descr="Image result for piasys logo">
              <a:extLst>
                <a:ext uri="{FF2B5EF4-FFF2-40B4-BE49-F238E27FC236}">
                  <a16:creationId xmlns:a16="http://schemas.microsoft.com/office/drawing/2014/main" id="{A731F191-8240-40A8-9AF0-3FFEE21F23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070" b="30951"/>
            <a:stretch/>
          </p:blipFill>
          <p:spPr bwMode="auto">
            <a:xfrm>
              <a:off x="7598803" y="4797391"/>
              <a:ext cx="972277" cy="369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F947CF-15D2-48D9-96CD-9927CA591CCE}"/>
              </a:ext>
            </a:extLst>
          </p:cNvPr>
          <p:cNvGrpSpPr/>
          <p:nvPr/>
        </p:nvGrpSpPr>
        <p:grpSpPr>
          <a:xfrm>
            <a:off x="8797886" y="1936559"/>
            <a:ext cx="2103120" cy="3247759"/>
            <a:chOff x="9870983" y="1951673"/>
            <a:chExt cx="2103120" cy="324775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1FBA6A1-6888-47AB-993A-5CD1721CFC62}"/>
                </a:ext>
              </a:extLst>
            </p:cNvPr>
            <p:cNvSpPr/>
            <p:nvPr/>
          </p:nvSpPr>
          <p:spPr bwMode="auto">
            <a:xfrm>
              <a:off x="9870983" y="1951673"/>
              <a:ext cx="2103120" cy="2485505"/>
            </a:xfrm>
            <a:prstGeom prst="rect">
              <a:avLst/>
            </a:prstGeom>
            <a:solidFill>
              <a:srgbClr val="0078D4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5" name="Picture 34" descr="Vesa Juvonen">
              <a:extLst>
                <a:ext uri="{FF2B5EF4-FFF2-40B4-BE49-F238E27FC236}">
                  <a16:creationId xmlns:a16="http://schemas.microsoft.com/office/drawing/2014/main" id="{E94D0520-3D97-4B75-94AF-C67FD9C488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9186" y="2023806"/>
              <a:ext cx="1430445" cy="143044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EFBDD32-2A44-4045-994E-D0A1894AAE88}"/>
                </a:ext>
              </a:extLst>
            </p:cNvPr>
            <p:cNvSpPr/>
            <p:nvPr/>
          </p:nvSpPr>
          <p:spPr bwMode="auto">
            <a:xfrm>
              <a:off x="9870983" y="3622680"/>
              <a:ext cx="2103120" cy="157675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477317" numCol="1" spcCol="0" rtlCol="0" fromWordArt="0" anchor="t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895526"/>
              <a:r>
                <a:rPr lang="en-US" sz="2000" spc="-147">
                  <a:ln w="3175">
                    <a:noFill/>
                  </a:ln>
                  <a:solidFill>
                    <a:schemeClr val="accent1"/>
                  </a:solidFill>
                  <a:latin typeface="Segoe UI Semibold" charset="0"/>
                  <a:cs typeface="Segoe UI Semibold" charset="0"/>
                </a:rPr>
                <a:t>Vesa Juvonen</a:t>
              </a:r>
            </a:p>
            <a:p>
              <a:pPr algn="ctr" defTabSz="895526"/>
              <a:r>
                <a:rPr lang="en-US" sz="1428">
                  <a:ln w="3175">
                    <a:noFill/>
                  </a:ln>
                  <a:solidFill>
                    <a:schemeClr val="tx1"/>
                  </a:solidFill>
                </a:rPr>
                <a:t>Principal</a:t>
              </a:r>
              <a:r>
                <a:rPr lang="en-US" sz="1400" spc="-147">
                  <a:ln w="3175">
                    <a:noFill/>
                  </a:ln>
                  <a:solidFill>
                    <a:schemeClr val="accent1"/>
                  </a:solidFill>
                  <a:latin typeface="Segoe UI Semibold" charset="0"/>
                  <a:cs typeface="Segoe UI Semibold" charset="0"/>
                </a:rPr>
                <a:t> </a:t>
              </a:r>
              <a:r>
                <a:rPr lang="en-US" sz="1428">
                  <a:ln w="3175">
                    <a:noFill/>
                  </a:ln>
                  <a:solidFill>
                    <a:schemeClr val="tx1"/>
                  </a:solidFill>
                </a:rPr>
                <a:t>Program Manager 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82ADF74-19A4-401E-BB48-E1C3BDEB9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6" b="24228"/>
            <a:stretch/>
          </p:blipFill>
          <p:spPr>
            <a:xfrm>
              <a:off x="9870983" y="4644738"/>
              <a:ext cx="1508780" cy="55469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1243E5-66CE-443D-8B54-315563385A1A}"/>
              </a:ext>
            </a:extLst>
          </p:cNvPr>
          <p:cNvGrpSpPr/>
          <p:nvPr/>
        </p:nvGrpSpPr>
        <p:grpSpPr>
          <a:xfrm>
            <a:off x="1743502" y="1943391"/>
            <a:ext cx="2103120" cy="3247760"/>
            <a:chOff x="2816599" y="1958505"/>
            <a:chExt cx="2103120" cy="324776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7B13E8A-5655-4A44-9CD5-62E9A7F0B77B}"/>
                </a:ext>
              </a:extLst>
            </p:cNvPr>
            <p:cNvGrpSpPr/>
            <p:nvPr/>
          </p:nvGrpSpPr>
          <p:grpSpPr>
            <a:xfrm>
              <a:off x="2816599" y="1958505"/>
              <a:ext cx="2103120" cy="3247760"/>
              <a:chOff x="2816599" y="1958505"/>
              <a:chExt cx="2103120" cy="324776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3DF289F-9D53-40D3-AFE6-A6F55C180AD3}"/>
                  </a:ext>
                </a:extLst>
              </p:cNvPr>
              <p:cNvSpPr/>
              <p:nvPr/>
            </p:nvSpPr>
            <p:spPr bwMode="auto">
              <a:xfrm>
                <a:off x="2816599" y="1958505"/>
                <a:ext cx="2103120" cy="2485505"/>
              </a:xfrm>
              <a:prstGeom prst="rect">
                <a:avLst/>
              </a:prstGeom>
              <a:solidFill>
                <a:srgbClr val="FFB900"/>
              </a:solidFill>
              <a:ln>
                <a:solidFill>
                  <a:srgbClr val="FFB9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37DFF9B-751D-4A5D-BFB3-ABE6EB550838}"/>
                  </a:ext>
                </a:extLst>
              </p:cNvPr>
              <p:cNvSpPr/>
              <p:nvPr/>
            </p:nvSpPr>
            <p:spPr bwMode="auto">
              <a:xfrm>
                <a:off x="2816599" y="3622680"/>
                <a:ext cx="2103120" cy="15835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8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91440" rIns="0" bIns="477317" numCol="1" spcCol="0" rtlCol="0" fromWordArt="0" anchor="t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526">
                  <a:defRPr/>
                </a:pPr>
                <a:r>
                  <a:rPr lang="en-US" sz="2000" spc="-147">
                    <a:ln w="3175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egoe UI Semibold" charset="0"/>
                    <a:cs typeface="Segoe UI Semibold" charset="0"/>
                  </a:rPr>
                  <a:t>Elio Struyf</a:t>
                </a:r>
              </a:p>
              <a:p>
                <a:pPr algn="ctr" defTabSz="895526"/>
                <a:r>
                  <a:rPr lang="en-US" sz="1428">
                    <a:ln w="3175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Legend</a:t>
                </a:r>
              </a:p>
              <a:p>
                <a:pPr algn="ctr" defTabSz="895526"/>
                <a:r>
                  <a:rPr lang="en-US" sz="1071">
                    <a:ln w="3175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Struyf Consulting</a:t>
                </a:r>
              </a:p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122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7" name="Picture 2" descr="Image">
              <a:extLst>
                <a:ext uri="{FF2B5EF4-FFF2-40B4-BE49-F238E27FC236}">
                  <a16:creationId xmlns:a16="http://schemas.microsoft.com/office/drawing/2014/main" id="{2194F921-61D5-4C94-A196-2DAF1D7C4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615" y="2041621"/>
              <a:ext cx="1431083" cy="143108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44CCAA21-7B98-46CA-A70F-4B704A6C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12132" y="4908334"/>
              <a:ext cx="1536505" cy="23917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E33E7E-1CBC-4ED5-9B7C-DC1A4D15F039}"/>
              </a:ext>
            </a:extLst>
          </p:cNvPr>
          <p:cNvGrpSpPr/>
          <p:nvPr/>
        </p:nvGrpSpPr>
        <p:grpSpPr>
          <a:xfrm>
            <a:off x="4094963" y="1943391"/>
            <a:ext cx="2103120" cy="3247760"/>
            <a:chOff x="5168060" y="1958505"/>
            <a:chExt cx="2103120" cy="32477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E96EC0F-B096-469C-A689-89FD80F3988D}"/>
                </a:ext>
              </a:extLst>
            </p:cNvPr>
            <p:cNvGrpSpPr/>
            <p:nvPr/>
          </p:nvGrpSpPr>
          <p:grpSpPr>
            <a:xfrm>
              <a:off x="5168060" y="1958505"/>
              <a:ext cx="2103120" cy="3247760"/>
              <a:chOff x="5168060" y="1958505"/>
              <a:chExt cx="2103120" cy="324776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798E525-5FD6-4D44-8021-0184194B6768}"/>
                  </a:ext>
                </a:extLst>
              </p:cNvPr>
              <p:cNvSpPr/>
              <p:nvPr/>
            </p:nvSpPr>
            <p:spPr bwMode="auto">
              <a:xfrm>
                <a:off x="5168060" y="1958505"/>
                <a:ext cx="2103120" cy="2485505"/>
              </a:xfrm>
              <a:prstGeom prst="rect">
                <a:avLst/>
              </a:prstGeom>
              <a:solidFill>
                <a:srgbClr val="FFB900"/>
              </a:solidFill>
              <a:ln>
                <a:solidFill>
                  <a:srgbClr val="FFB9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50D4F02-3562-4BEB-B68E-FA639FD56EA7}"/>
                  </a:ext>
                </a:extLst>
              </p:cNvPr>
              <p:cNvSpPr/>
              <p:nvPr/>
            </p:nvSpPr>
            <p:spPr bwMode="auto">
              <a:xfrm>
                <a:off x="5168060" y="3622680"/>
                <a:ext cx="2103120" cy="15835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8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91440" rIns="0" bIns="477317" numCol="1" spcCol="0" rtlCol="0" fromWordArt="0" anchor="t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526">
                  <a:defRPr/>
                </a:pPr>
                <a:r>
                  <a:rPr lang="en-US" sz="2000" spc="-147">
                    <a:ln w="3175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egoe UI Semibold" charset="0"/>
                    <a:cs typeface="Segoe UI Semibold" charset="0"/>
                  </a:rPr>
                  <a:t>Stefan Bauer</a:t>
                </a:r>
              </a:p>
              <a:p>
                <a:pPr algn="ctr" defTabSz="895526"/>
                <a:r>
                  <a:rPr lang="en-US" sz="1428">
                    <a:ln w="3175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UX Guru</a:t>
                </a:r>
              </a:p>
              <a:p>
                <a:pPr algn="ctr" defTabSz="895526"/>
                <a:r>
                  <a:rPr lang="en-US" sz="1050">
                    <a:ln w="3175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Segoe UI"/>
                  </a:rPr>
                  <a:t>N8D</a:t>
                </a:r>
              </a:p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122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6B40F2B3-368A-401E-AB2E-6BF59C542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44575" y="4651572"/>
              <a:ext cx="685867" cy="495935"/>
            </a:xfrm>
            <a:prstGeom prst="rect">
              <a:avLst/>
            </a:prstGeom>
          </p:spPr>
        </p:pic>
        <p:pic>
          <p:nvPicPr>
            <p:cNvPr id="1028" name="Picture 4" descr="Image">
              <a:extLst>
                <a:ext uri="{FF2B5EF4-FFF2-40B4-BE49-F238E27FC236}">
                  <a16:creationId xmlns:a16="http://schemas.microsoft.com/office/drawing/2014/main" id="{9A51DF43-BDEB-4B81-9EAC-C08D5C340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2695" y="2100277"/>
              <a:ext cx="1431083" cy="143108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01B03C1-7E73-41A2-BA4F-3A2C234EC584}"/>
              </a:ext>
            </a:extLst>
          </p:cNvPr>
          <p:cNvSpPr/>
          <p:nvPr/>
        </p:nvSpPr>
        <p:spPr bwMode="auto">
          <a:xfrm rot="358257">
            <a:off x="4989190" y="1712665"/>
            <a:ext cx="1320087" cy="31832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Remotely</a:t>
            </a:r>
            <a:endParaRPr lang="en-FI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10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AAEFA-8562-314F-A6B6-C7E85ABC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STYLING AND &amp; THEMING</a:t>
            </a:r>
            <a:br>
              <a:rPr lang="en-AT" dirty="0"/>
            </a:br>
            <a:r>
              <a:rPr lang="en-AT" dirty="0"/>
              <a:t>WITH SHAREPOINT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E7643-4D93-6247-8A05-CE94A08EB1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274" y="1808273"/>
            <a:ext cx="11887200" cy="341632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T" dirty="0"/>
              <a:t>CSS build chain / specifics and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T" dirty="0"/>
              <a:t>Filename conventions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T" dirty="0"/>
              <a:t>CSS Modules – Responsive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T" dirty="0"/>
              <a:t>CSS custom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T" dirty="0"/>
              <a:t>Theme Slots / Color Slots / Design Tokens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T" dirty="0"/>
              <a:t>hTWOo – Flexible Fluent UI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T" b="1" dirty="0"/>
              <a:t>AKA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1560413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39564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6928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97641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M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1973B9"/>
      </a:accent1>
      <a:accent2>
        <a:srgbClr val="03787C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1973B9"/>
      </a:hlink>
      <a:folHlink>
        <a:srgbClr val="1973B9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8731B8D-71DF-4B59-9B29-9A7728FB6D81}" vid="{61BA5E4D-07DE-4EBA-A570-6F98053473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15" ma:contentTypeDescription="Create a new document." ma:contentTypeScope="" ma:versionID="bf59984088697774faa4183dd5dc7d53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e6a913b41f72b7070b09f77a891f5774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faf12e0e-2dae-4c79-960d-0c36bb039773" xsi:nil="true"/>
    <_Flow_SignoffStatus xmlns="faf12e0e-2dae-4c79-960d-0c36bb039773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C1FE80-C3B5-4D9A-8BFA-FCE2941A595B}">
  <ds:schemaRefs>
    <ds:schemaRef ds:uri="cf1a6e66-1f70-4758-bffa-fec7fdad6eba"/>
    <ds:schemaRef ds:uri="faf12e0e-2dae-4c79-960d-0c36bb03977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230e9df3-be65-4c73-a93b-d1236ebd677e"/>
    <ds:schemaRef ds:uri="b0e4521d-181b-4aee-b4a8-952b2bc14729"/>
    <ds:schemaRef ds:uri="ed971524-76e7-40a8-a01a-f99956bd178c"/>
    <ds:schemaRef ds:uri="faf12e0e-2dae-4c79-960d-0c36bb03977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586</Words>
  <Application>Microsoft Macintosh PowerPoint</Application>
  <PresentationFormat>Custom</PresentationFormat>
  <Paragraphs>91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Consolas</vt:lpstr>
      <vt:lpstr>Myriad Pro Cond</vt:lpstr>
      <vt:lpstr>Segoe UI</vt:lpstr>
      <vt:lpstr>Segoe UI Light</vt:lpstr>
      <vt:lpstr>Segoe UI Semibold</vt:lpstr>
      <vt:lpstr>Wingdings</vt:lpstr>
      <vt:lpstr>Office 365 PPT Template - 2017</vt:lpstr>
      <vt:lpstr>PowerPoint Presentation</vt:lpstr>
      <vt:lpstr>Mastering SharePoint Framework (PnP tutorial)</vt:lpstr>
      <vt:lpstr>PowerPoint Presentation</vt:lpstr>
      <vt:lpstr>Agenda for today</vt:lpstr>
      <vt:lpstr>Presenters through out the day</vt:lpstr>
      <vt:lpstr>STYLING AND &amp; THEMING WITH SHAREPOINT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Modules</vt:lpstr>
      <vt:lpstr>CSS Modules – Scope Helper</vt:lpstr>
      <vt:lpstr>PowerPoint Presentation</vt:lpstr>
      <vt:lpstr>Theming in Web Parts</vt:lpstr>
      <vt:lpstr>PowerPoint Presentation</vt:lpstr>
      <vt:lpstr>PowerPoint Presentation</vt:lpstr>
      <vt:lpstr>DEMO – Theming in SPFx</vt:lpstr>
      <vt:lpstr>DEMO</vt:lpstr>
      <vt:lpstr>hTWOo – Fluent UI Framework</vt:lpstr>
      <vt:lpstr>More Info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SharePoint Development SIG –  Bi-weekly sync</dc:title>
  <dc:creator>Patrick Rodgers</dc:creator>
  <cp:lastModifiedBy>Stefan Bauer</cp:lastModifiedBy>
  <cp:revision>21</cp:revision>
  <dcterms:modified xsi:type="dcterms:W3CDTF">2021-11-29T15:41:53Z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Owner">
    <vt:lpwstr>vesaj@microsoft.com</vt:lpwstr>
  </property>
  <property fmtid="{D5CDD505-2E9C-101B-9397-08002B2CF9AE}" pid="13" name="MSIP_Label_f42aa342-8706-4288-bd11-ebb85995028c_SetDate">
    <vt:lpwstr>2017-11-09T07:32:25.6996789Z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Application">
    <vt:lpwstr>Microsoft Azure Information Protection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AuthorIds_UIVersion_5120">
    <vt:lpwstr>13,11</vt:lpwstr>
  </property>
  <property fmtid="{D5CDD505-2E9C-101B-9397-08002B2CF9AE}" pid="19" name="MediaServiceImageTags">
    <vt:lpwstr/>
  </property>
  <property fmtid="{D5CDD505-2E9C-101B-9397-08002B2CF9AE}" pid="20" name="ContentTypeId">
    <vt:lpwstr>0x01010090FB13D1C689144BB5F9CE4432496FCB</vt:lpwstr>
  </property>
</Properties>
</file>